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61" r:id="rId4"/>
    <p:sldId id="273" r:id="rId5"/>
    <p:sldId id="257" r:id="rId6"/>
    <p:sldId id="258" r:id="rId7"/>
    <p:sldId id="259" r:id="rId8"/>
    <p:sldId id="262" r:id="rId9"/>
    <p:sldId id="264" r:id="rId10"/>
    <p:sldId id="265" r:id="rId11"/>
    <p:sldId id="260" r:id="rId12"/>
    <p:sldId id="266" r:id="rId13"/>
    <p:sldId id="267" r:id="rId14"/>
    <p:sldId id="268" r:id="rId15"/>
    <p:sldId id="26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FC28-4BB5-43FE-BF42-518FF8698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0A27AA-9310-4B07-995A-B17678D6B8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3C9247-1B64-42DC-BFF5-52D1E8CD0868}"/>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5" name="Footer Placeholder 4">
            <a:extLst>
              <a:ext uri="{FF2B5EF4-FFF2-40B4-BE49-F238E27FC236}">
                <a16:creationId xmlns:a16="http://schemas.microsoft.com/office/drawing/2014/main" id="{E11A94AD-3A4C-44BE-BF04-B748C5FB2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67118-F2BB-41A5-8920-4BF96E4B529A}"/>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145825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6415-7288-4FBB-900E-59440E21B6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6E5F8-C56E-4EAD-A8A1-BC83F53DBA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AB193-6870-49B8-AE33-8020E0423AA6}"/>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5" name="Footer Placeholder 4">
            <a:extLst>
              <a:ext uri="{FF2B5EF4-FFF2-40B4-BE49-F238E27FC236}">
                <a16:creationId xmlns:a16="http://schemas.microsoft.com/office/drawing/2014/main" id="{586F5A6F-09DA-4A8A-A207-AB3CA83B0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403B1-41C5-4ACD-9CCF-1F2FAD50BDD1}"/>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410939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8CB6E2-798D-4AD3-B9DE-4FEB3EE121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DD204-8B64-45AF-B063-42B3C4ED95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F1609-A7C1-462E-939A-04CEF320DA1D}"/>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5" name="Footer Placeholder 4">
            <a:extLst>
              <a:ext uri="{FF2B5EF4-FFF2-40B4-BE49-F238E27FC236}">
                <a16:creationId xmlns:a16="http://schemas.microsoft.com/office/drawing/2014/main" id="{1FA18305-18F6-41C0-8A6F-A08E4C5F9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8FD9D-243D-4608-825D-CCC24DEB36BE}"/>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293654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0C686-A94B-459F-BC95-48C64A11F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0DF4D-9D2A-438C-BD0F-902BDF2FD2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8033E-097F-4367-BB66-3EF4E2845D92}"/>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5" name="Footer Placeholder 4">
            <a:extLst>
              <a:ext uri="{FF2B5EF4-FFF2-40B4-BE49-F238E27FC236}">
                <a16:creationId xmlns:a16="http://schemas.microsoft.com/office/drawing/2014/main" id="{8A534908-C3FE-43C0-A948-96731F012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4644A-3596-40F7-8EA4-08AB22B461C9}"/>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1155278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0AC7-7570-42B9-8558-65A6EC66E2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77D6E6-5886-4A99-8E55-9E5DF34BA2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81EB74-4F1A-4C67-8CA6-D5A913D9F855}"/>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5" name="Footer Placeholder 4">
            <a:extLst>
              <a:ext uri="{FF2B5EF4-FFF2-40B4-BE49-F238E27FC236}">
                <a16:creationId xmlns:a16="http://schemas.microsoft.com/office/drawing/2014/main" id="{B7FE62D4-B3AE-46EA-A2CC-07156C765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70FDE-A6D0-4CC5-B34A-546C4616350B}"/>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141418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EE2C-AA14-4088-B1A7-452BB0F513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BCE2A-45A9-479E-A463-F495AC6F52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5DEF06-5C92-4FF4-8762-B3635A0D8B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CACDD2-6F78-4E35-A37E-BF0B21B174C1}"/>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6" name="Footer Placeholder 5">
            <a:extLst>
              <a:ext uri="{FF2B5EF4-FFF2-40B4-BE49-F238E27FC236}">
                <a16:creationId xmlns:a16="http://schemas.microsoft.com/office/drawing/2014/main" id="{33A69071-4DE2-4F7C-89E3-FA2B9FA26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B7BF03-A4D2-455C-B9E3-25B5A69D392D}"/>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404055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6C99F-D5C2-4A27-98E8-BF3D806BBD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6D76C-E5CE-4679-8079-616355C28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2D32E9-37B3-4715-8E10-74C56E82D94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F4D752-00A3-464C-8272-18C88C0F3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60D6AB-2BF9-49CC-9CF7-A68C5FDD5A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11A568-8AC0-4ADC-89F9-3BA1432C0B2E}"/>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8" name="Footer Placeholder 7">
            <a:extLst>
              <a:ext uri="{FF2B5EF4-FFF2-40B4-BE49-F238E27FC236}">
                <a16:creationId xmlns:a16="http://schemas.microsoft.com/office/drawing/2014/main" id="{2CCCF4F1-4411-4A1F-8DB4-95B6C38694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3408D6-439E-4DA1-BE40-A05EAE51E7F4}"/>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42041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0688-F4FB-4CDA-B882-75B843517E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467ECF-B846-4B49-AAA0-19F297BF6FC8}"/>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4" name="Footer Placeholder 3">
            <a:extLst>
              <a:ext uri="{FF2B5EF4-FFF2-40B4-BE49-F238E27FC236}">
                <a16:creationId xmlns:a16="http://schemas.microsoft.com/office/drawing/2014/main" id="{7B0FAC43-58D9-45A0-9EBA-4195D18412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ED9BCC-9370-465C-9EB7-1B807C55E730}"/>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259234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D60F7-9237-46CF-B726-F479A93CDB56}"/>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3" name="Footer Placeholder 2">
            <a:extLst>
              <a:ext uri="{FF2B5EF4-FFF2-40B4-BE49-F238E27FC236}">
                <a16:creationId xmlns:a16="http://schemas.microsoft.com/office/drawing/2014/main" id="{7AA3AE52-085F-46EC-A554-5765FA6F6E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D63C0-3A33-46CE-8107-266090027F27}"/>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156530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45A4-24FD-4A28-8C5D-49C37B224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69E5B6-F8BF-4A72-8344-D608E27DE0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DB45A-311C-49C8-8B29-E6E59D97E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39FC09-303F-4B7A-BC51-0C2D2CE91E09}"/>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6" name="Footer Placeholder 5">
            <a:extLst>
              <a:ext uri="{FF2B5EF4-FFF2-40B4-BE49-F238E27FC236}">
                <a16:creationId xmlns:a16="http://schemas.microsoft.com/office/drawing/2014/main" id="{C0EEADF1-97C0-4B7B-B1D9-C44EC867BF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46109-1001-41A4-8B4C-2B8CCDAB6365}"/>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3091421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04A7-1CC8-47BD-875E-780D4DB18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55B4AE-ECCD-44F3-BD80-E15162766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4993B-9922-41A0-B977-4A0C84CD3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1DF2C6-B28A-4B34-AD22-F3874A8C2355}"/>
              </a:ext>
            </a:extLst>
          </p:cNvPr>
          <p:cNvSpPr>
            <a:spLocks noGrp="1"/>
          </p:cNvSpPr>
          <p:nvPr>
            <p:ph type="dt" sz="half" idx="10"/>
          </p:nvPr>
        </p:nvSpPr>
        <p:spPr/>
        <p:txBody>
          <a:bodyPr/>
          <a:lstStyle/>
          <a:p>
            <a:fld id="{E74AFDFF-21B3-4CCF-8F73-C770BCCE4DD1}" type="datetimeFigureOut">
              <a:rPr lang="en-US" smtClean="0"/>
              <a:t>2/12/2019</a:t>
            </a:fld>
            <a:endParaRPr lang="en-US"/>
          </a:p>
        </p:txBody>
      </p:sp>
      <p:sp>
        <p:nvSpPr>
          <p:cNvPr id="6" name="Footer Placeholder 5">
            <a:extLst>
              <a:ext uri="{FF2B5EF4-FFF2-40B4-BE49-F238E27FC236}">
                <a16:creationId xmlns:a16="http://schemas.microsoft.com/office/drawing/2014/main" id="{3BD6816C-30FF-4BC1-81DE-ABEBBBAB8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90B54-B055-4753-84FD-7B6E1645B263}"/>
              </a:ext>
            </a:extLst>
          </p:cNvPr>
          <p:cNvSpPr>
            <a:spLocks noGrp="1"/>
          </p:cNvSpPr>
          <p:nvPr>
            <p:ph type="sldNum" sz="quarter" idx="12"/>
          </p:nvPr>
        </p:nvSpPr>
        <p:spPr/>
        <p:txBody>
          <a:bodyPr/>
          <a:lstStyle/>
          <a:p>
            <a:fld id="{2E27B0C3-1865-487C-BF14-9610ED111526}" type="slidenum">
              <a:rPr lang="en-US" smtClean="0"/>
              <a:t>‹#›</a:t>
            </a:fld>
            <a:endParaRPr lang="en-US"/>
          </a:p>
        </p:txBody>
      </p:sp>
    </p:spTree>
    <p:extLst>
      <p:ext uri="{BB962C8B-B14F-4D97-AF65-F5344CB8AC3E}">
        <p14:creationId xmlns:p14="http://schemas.microsoft.com/office/powerpoint/2010/main" val="29442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5BA0B2-82A5-4525-BA78-C80867CE7A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898193-6696-4A67-B034-82219D2567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E4716-6081-43A4-9ECD-FE6D7AE105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AFDFF-21B3-4CCF-8F73-C770BCCE4DD1}" type="datetimeFigureOut">
              <a:rPr lang="en-US" smtClean="0"/>
              <a:t>2/12/2019</a:t>
            </a:fld>
            <a:endParaRPr lang="en-US"/>
          </a:p>
        </p:txBody>
      </p:sp>
      <p:sp>
        <p:nvSpPr>
          <p:cNvPr id="5" name="Footer Placeholder 4">
            <a:extLst>
              <a:ext uri="{FF2B5EF4-FFF2-40B4-BE49-F238E27FC236}">
                <a16:creationId xmlns:a16="http://schemas.microsoft.com/office/drawing/2014/main" id="{FC68C7C4-F28C-492F-A6E5-8BF2F9F56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3C0597-C8EB-4C26-BBA8-7E34D620B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7B0C3-1865-487C-BF14-9610ED111526}" type="slidenum">
              <a:rPr lang="en-US" smtClean="0"/>
              <a:t>‹#›</a:t>
            </a:fld>
            <a:endParaRPr lang="en-US"/>
          </a:p>
        </p:txBody>
      </p:sp>
    </p:spTree>
    <p:extLst>
      <p:ext uri="{BB962C8B-B14F-4D97-AF65-F5344CB8AC3E}">
        <p14:creationId xmlns:p14="http://schemas.microsoft.com/office/powerpoint/2010/main" val="217297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5AF6-34FB-4C7F-8CFC-D1488C523538}"/>
              </a:ext>
            </a:extLst>
          </p:cNvPr>
          <p:cNvSpPr>
            <a:spLocks noGrp="1"/>
          </p:cNvSpPr>
          <p:nvPr>
            <p:ph type="ctrTitle"/>
          </p:nvPr>
        </p:nvSpPr>
        <p:spPr>
          <a:xfrm>
            <a:off x="4420721" y="2725877"/>
            <a:ext cx="7244862" cy="1581080"/>
          </a:xfrm>
        </p:spPr>
        <p:txBody>
          <a:bodyPr>
            <a:normAutofit/>
          </a:bodyPr>
          <a:lstStyle/>
          <a:p>
            <a:r>
              <a:rPr lang="en-US" sz="4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Global vs. Local Perspectives on Endangerment</a:t>
            </a:r>
          </a:p>
        </p:txBody>
      </p:sp>
      <p:sp>
        <p:nvSpPr>
          <p:cNvPr id="3" name="Subtitle 2">
            <a:extLst>
              <a:ext uri="{FF2B5EF4-FFF2-40B4-BE49-F238E27FC236}">
                <a16:creationId xmlns:a16="http://schemas.microsoft.com/office/drawing/2014/main" id="{F47A8D1F-C343-43AD-9FB6-F3925F2822D2}"/>
              </a:ext>
            </a:extLst>
          </p:cNvPr>
          <p:cNvSpPr>
            <a:spLocks noGrp="1"/>
          </p:cNvSpPr>
          <p:nvPr>
            <p:ph type="subTitle" idx="1"/>
          </p:nvPr>
        </p:nvSpPr>
        <p:spPr>
          <a:xfrm>
            <a:off x="5225026" y="4696367"/>
            <a:ext cx="5556739" cy="1173321"/>
          </a:xfrm>
        </p:spPr>
        <p:txBody>
          <a:bodyPr/>
          <a:lstStyle/>
          <a:p>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Rarity vs. endangerment and the role of  environmental scale, genetics, dispersal barriers and range limits.</a:t>
            </a:r>
          </a:p>
        </p:txBody>
      </p:sp>
    </p:spTree>
    <p:extLst>
      <p:ext uri="{BB962C8B-B14F-4D97-AF65-F5344CB8AC3E}">
        <p14:creationId xmlns:p14="http://schemas.microsoft.com/office/powerpoint/2010/main" val="125001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1C8F-30EF-4D01-BFF9-1C6ACB6E0E47}"/>
              </a:ext>
            </a:extLst>
          </p:cNvPr>
          <p:cNvSpPr>
            <a:spLocks noGrp="1"/>
          </p:cNvSpPr>
          <p:nvPr>
            <p:ph type="title"/>
          </p:nvPr>
        </p:nvSpPr>
        <p:spPr>
          <a:xfrm>
            <a:off x="373966" y="182245"/>
            <a:ext cx="3818206" cy="915035"/>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Barriers- continued</a:t>
            </a:r>
          </a:p>
        </p:txBody>
      </p:sp>
      <p:sp>
        <p:nvSpPr>
          <p:cNvPr id="3" name="Content Placeholder 2">
            <a:extLst>
              <a:ext uri="{FF2B5EF4-FFF2-40B4-BE49-F238E27FC236}">
                <a16:creationId xmlns:a16="http://schemas.microsoft.com/office/drawing/2014/main" id="{BECE2027-A5D6-47B1-BF3B-00AF9E907415}"/>
              </a:ext>
            </a:extLst>
          </p:cNvPr>
          <p:cNvSpPr>
            <a:spLocks noGrp="1"/>
          </p:cNvSpPr>
          <p:nvPr>
            <p:ph idx="1"/>
          </p:nvPr>
        </p:nvSpPr>
        <p:spPr>
          <a:xfrm>
            <a:off x="239150" y="1645919"/>
            <a:ext cx="8003701" cy="4902591"/>
          </a:xfrm>
        </p:spPr>
        <p:txBody>
          <a:bodyPr>
            <a:noAutofit/>
          </a:bodyPr>
          <a:lstStyle/>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Among good dispersers, we must consider the circumstances of the population in considering the degree of conservation importance.</a:t>
            </a:r>
          </a:p>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Even on uninhabited </a:t>
            </a:r>
            <a:r>
              <a:rPr lang="en-US" sz="2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Aguiguan</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Island (background), where Micronesian Honeyeater numbers are large and stable, it is appropriate consider this population to be of conservation concern because:</a:t>
            </a:r>
          </a:p>
          <a:p>
            <a:pPr lvl="1"/>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population is restricted to this small island,</a:t>
            </a:r>
          </a:p>
          <a:p>
            <a:pPr lvl="1"/>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may be an incipient endemic species that is:</a:t>
            </a:r>
          </a:p>
          <a:p>
            <a:pPr marL="914400" lvl="1" indent="-457200">
              <a:buFont typeface="+mj-lt"/>
              <a:buAutoNum type="alphaLcPeriod"/>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vulnerable to </a:t>
            </a:r>
            <a:r>
              <a:rPr lang="en-US" sz="2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density-independent effects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like </a:t>
            </a:r>
            <a:r>
              <a:rPr lang="en-US" sz="22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supertyphoons</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914400" lvl="1" indent="-457200">
              <a:buFont typeface="+mj-lt"/>
              <a:buAutoNum type="alphaLcPeriod"/>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vulnerable to </a:t>
            </a:r>
            <a:r>
              <a:rPr lang="en-US" sz="2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density-dependent effects </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like introduced disease and predators,</a:t>
            </a:r>
          </a:p>
          <a:p>
            <a:pPr marL="914400" lvl="1" indent="-457200">
              <a:buFont typeface="+mj-lt"/>
              <a:buAutoNum type="alphaLcPeriod"/>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vulnerable to human-associated habitat change and habitat degradation.</a:t>
            </a:r>
          </a:p>
        </p:txBody>
      </p:sp>
    </p:spTree>
    <p:extLst>
      <p:ext uri="{BB962C8B-B14F-4D97-AF65-F5344CB8AC3E}">
        <p14:creationId xmlns:p14="http://schemas.microsoft.com/office/powerpoint/2010/main" val="109276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B634-0196-46D5-9290-6E27E63DDC5C}"/>
              </a:ext>
            </a:extLst>
          </p:cNvPr>
          <p:cNvSpPr>
            <a:spLocks noGrp="1"/>
          </p:cNvSpPr>
          <p:nvPr>
            <p:ph type="title"/>
          </p:nvPr>
        </p:nvSpPr>
        <p:spPr>
          <a:xfrm>
            <a:off x="5923722" y="47073"/>
            <a:ext cx="5923721" cy="830629"/>
          </a:xfrm>
        </p:spPr>
        <p:txBody>
          <a:bodyPr>
            <a:normAutofit/>
          </a:bodyPr>
          <a:lstStyle/>
          <a:p>
            <a:pPr algn="ctr"/>
            <a:r>
              <a:rPr lang="en-US" sz="3600" dirty="0">
                <a:latin typeface="Times New Roman" panose="02020603050405020304" pitchFamily="18" charset="0"/>
                <a:cs typeface="Times New Roman" panose="02020603050405020304" pitchFamily="18" charset="0"/>
              </a:rPr>
              <a:t>Range Limit Considerations</a:t>
            </a:r>
          </a:p>
        </p:txBody>
      </p:sp>
      <p:pic>
        <p:nvPicPr>
          <p:cNvPr id="5" name="Content Placeholder 4">
            <a:extLst>
              <a:ext uri="{FF2B5EF4-FFF2-40B4-BE49-F238E27FC236}">
                <a16:creationId xmlns:a16="http://schemas.microsoft.com/office/drawing/2014/main" id="{5C15472B-04ED-4A2E-A346-F7FA4EDEB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730" y="902253"/>
            <a:ext cx="4952998" cy="3714749"/>
          </a:xfrm>
        </p:spPr>
      </p:pic>
      <p:sp>
        <p:nvSpPr>
          <p:cNvPr id="3" name="TextBox 2">
            <a:extLst>
              <a:ext uri="{FF2B5EF4-FFF2-40B4-BE49-F238E27FC236}">
                <a16:creationId xmlns:a16="http://schemas.microsoft.com/office/drawing/2014/main" id="{ACFDB20B-ADCF-4D68-BDEB-53ACB759E4AA}"/>
              </a:ext>
            </a:extLst>
          </p:cNvPr>
          <p:cNvSpPr txBox="1"/>
          <p:nvPr/>
        </p:nvSpPr>
        <p:spPr>
          <a:xfrm>
            <a:off x="607429" y="4797287"/>
            <a:ext cx="4837299"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evergreen American Holly is near its northern range limit in coastal Rhode Island.</a:t>
            </a:r>
          </a:p>
        </p:txBody>
      </p:sp>
      <p:sp>
        <p:nvSpPr>
          <p:cNvPr id="4" name="TextBox 3">
            <a:extLst>
              <a:ext uri="{FF2B5EF4-FFF2-40B4-BE49-F238E27FC236}">
                <a16:creationId xmlns:a16="http://schemas.microsoft.com/office/drawing/2014/main" id="{C3B79B82-DE10-42F6-BC0A-713A5E165A7D}"/>
              </a:ext>
            </a:extLst>
          </p:cNvPr>
          <p:cNvSpPr txBox="1"/>
          <p:nvPr/>
        </p:nvSpPr>
        <p:spPr>
          <a:xfrm>
            <a:off x="5764696" y="877702"/>
            <a:ext cx="6082747"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What are the conservation considerations of species at range limits that have a continuous range?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American Holly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Like the Eastern Spadefoot, American Holly colonized southern New England after glacial times when climate moderated to approximately present conditions- ca. 6,000 years ago.  Historically, it has been very local in occurrence along the coast.</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Its northern range limit is determined by a physiological factor- minimum winter temperatures.  North of the coast, the tree does not set viable seeds.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Fruits are dispersed by land birds, which concentrate on the coast during migration, so it is reasonable to assume that significant gene flow still occurs between coastal New England,  Long Island and points south.</a:t>
            </a:r>
          </a:p>
        </p:txBody>
      </p:sp>
    </p:spTree>
    <p:extLst>
      <p:ext uri="{BB962C8B-B14F-4D97-AF65-F5344CB8AC3E}">
        <p14:creationId xmlns:p14="http://schemas.microsoft.com/office/powerpoint/2010/main" val="4983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D85F-0004-42B1-A57A-704DF471513F}"/>
              </a:ext>
            </a:extLst>
          </p:cNvPr>
          <p:cNvSpPr>
            <a:spLocks noGrp="1"/>
          </p:cNvSpPr>
          <p:nvPr>
            <p:ph type="title"/>
          </p:nvPr>
        </p:nvSpPr>
        <p:spPr>
          <a:xfrm>
            <a:off x="1785425" y="154110"/>
            <a:ext cx="4310575" cy="732156"/>
          </a:xfrm>
        </p:spPr>
        <p:txBody>
          <a:bodyPr>
            <a:normAutofit/>
          </a:bodyPr>
          <a:lstStyle/>
          <a:p>
            <a:r>
              <a:rPr lang="en-US" sz="3600" dirty="0">
                <a:latin typeface="Times New Roman" panose="02020603050405020304" pitchFamily="18" charset="0"/>
                <a:cs typeface="Times New Roman" panose="02020603050405020304" pitchFamily="18" charset="0"/>
              </a:rPr>
              <a:t>Range limit-continued</a:t>
            </a:r>
          </a:p>
        </p:txBody>
      </p:sp>
      <p:pic>
        <p:nvPicPr>
          <p:cNvPr id="5" name="Content Placeholder 4">
            <a:extLst>
              <a:ext uri="{FF2B5EF4-FFF2-40B4-BE49-F238E27FC236}">
                <a16:creationId xmlns:a16="http://schemas.microsoft.com/office/drawing/2014/main" id="{885DCD44-2D2F-4BF9-96E1-B33A9424CF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91061" y="299519"/>
            <a:ext cx="3816626" cy="5088835"/>
          </a:xfrm>
        </p:spPr>
      </p:pic>
      <p:sp>
        <p:nvSpPr>
          <p:cNvPr id="6" name="TextBox 5">
            <a:extLst>
              <a:ext uri="{FF2B5EF4-FFF2-40B4-BE49-F238E27FC236}">
                <a16:creationId xmlns:a16="http://schemas.microsoft.com/office/drawing/2014/main" id="{F49A60D6-410A-4514-8F5C-57076A771738}"/>
              </a:ext>
            </a:extLst>
          </p:cNvPr>
          <p:cNvSpPr txBox="1"/>
          <p:nvPr/>
        </p:nvSpPr>
        <p:spPr>
          <a:xfrm>
            <a:off x="7991061" y="5671931"/>
            <a:ext cx="3816626"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Holly seeds are now successfully germinating further inland.</a:t>
            </a:r>
          </a:p>
        </p:txBody>
      </p:sp>
      <p:sp>
        <p:nvSpPr>
          <p:cNvPr id="3" name="TextBox 2">
            <a:extLst>
              <a:ext uri="{FF2B5EF4-FFF2-40B4-BE49-F238E27FC236}">
                <a16:creationId xmlns:a16="http://schemas.microsoft.com/office/drawing/2014/main" id="{AF35278F-5944-4B97-BF8E-8072D29D0230}"/>
              </a:ext>
            </a:extLst>
          </p:cNvPr>
          <p:cNvSpPr txBox="1"/>
          <p:nvPr/>
        </p:nvSpPr>
        <p:spPr>
          <a:xfrm>
            <a:off x="395755" y="886266"/>
            <a:ext cx="7089913" cy="5632311"/>
          </a:xfrm>
          <a:prstGeom prst="rect">
            <a:avLst/>
          </a:prstGeom>
          <a:noFill/>
        </p:spPr>
        <p:txBody>
          <a:bodyPr wrap="square" rtlCol="0">
            <a:spAutoFit/>
          </a:bodyPr>
          <a:lstStyle/>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Although it is rare in southern New England, should it be considered to be of conservation concern, as it is likely not very genetically distinct from populations that are widespread and abundant?</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A north-south </a:t>
            </a:r>
            <a:r>
              <a:rPr lang="en-US" sz="2000" dirty="0">
                <a:solidFill>
                  <a:srgbClr val="FF0000"/>
                </a:solidFill>
                <a:latin typeface="Times New Roman" panose="02020603050405020304" pitchFamily="18" charset="0"/>
                <a:cs typeface="Times New Roman" panose="02020603050405020304" pitchFamily="18" charset="0"/>
              </a:rPr>
              <a:t>cline</a:t>
            </a:r>
            <a:r>
              <a:rPr lang="en-US" sz="2000" dirty="0">
                <a:latin typeface="Times New Roman" panose="02020603050405020304" pitchFamily="18" charset="0"/>
                <a:cs typeface="Times New Roman" panose="02020603050405020304" pitchFamily="18" charset="0"/>
              </a:rPr>
              <a:t> in traits likely exists, as this is typical for widespread species.</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The marginal conditions at the range limit select for traits that are adaptive there.  Indeed, northern populations of plants are often more winter-hardy than southern populations.</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Hence, range limit populations may be expected to be at the vanguard of adaptations that can lead to range expansions.</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Seedling hollies are now appearing miles inland from where they did in the 1970s.  Much of this northward range expansion is likely related to a warming climate, but adaptation also may be playing some role.</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So, range limit populations may be thought of as a critical part of a species genetic reservoir and, hence, of significant conservation concern.</a:t>
            </a:r>
          </a:p>
        </p:txBody>
      </p:sp>
    </p:spTree>
    <p:extLst>
      <p:ext uri="{BB962C8B-B14F-4D97-AF65-F5344CB8AC3E}">
        <p14:creationId xmlns:p14="http://schemas.microsoft.com/office/powerpoint/2010/main" val="19367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B4D8-25F0-491C-A859-71284DD4E7ED}"/>
              </a:ext>
            </a:extLst>
          </p:cNvPr>
          <p:cNvSpPr>
            <a:spLocks noGrp="1"/>
          </p:cNvSpPr>
          <p:nvPr>
            <p:ph type="title"/>
          </p:nvPr>
        </p:nvSpPr>
        <p:spPr>
          <a:xfrm>
            <a:off x="1127953" y="0"/>
            <a:ext cx="4509257" cy="801066"/>
          </a:xfrm>
        </p:spPr>
        <p:txBody>
          <a:bodyPr>
            <a:normAutofit fontScale="90000"/>
          </a:bodyPr>
          <a:lstStyle/>
          <a:p>
            <a:r>
              <a:rPr lang="en-US" sz="3600" dirty="0">
                <a:latin typeface="Times New Roman" panose="02020603050405020304" pitchFamily="18" charset="0"/>
                <a:cs typeface="Times New Roman" panose="02020603050405020304" pitchFamily="18" charset="0"/>
              </a:rPr>
              <a:t>Additional Considerations</a:t>
            </a:r>
          </a:p>
        </p:txBody>
      </p:sp>
      <p:pic>
        <p:nvPicPr>
          <p:cNvPr id="5" name="Content Placeholder 4">
            <a:extLst>
              <a:ext uri="{FF2B5EF4-FFF2-40B4-BE49-F238E27FC236}">
                <a16:creationId xmlns:a16="http://schemas.microsoft.com/office/drawing/2014/main" id="{7E8D7FD5-01C7-4BBF-80AE-7879C5C54F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04" t="6709" r="9774" b="18134"/>
          <a:stretch/>
        </p:blipFill>
        <p:spPr>
          <a:xfrm>
            <a:off x="6763290" y="801066"/>
            <a:ext cx="4935084" cy="3246783"/>
          </a:xfrm>
          <a:ln>
            <a:noFill/>
          </a:ln>
        </p:spPr>
      </p:pic>
      <p:sp>
        <p:nvSpPr>
          <p:cNvPr id="3" name="TextBox 2">
            <a:extLst>
              <a:ext uri="{FF2B5EF4-FFF2-40B4-BE49-F238E27FC236}">
                <a16:creationId xmlns:a16="http://schemas.microsoft.com/office/drawing/2014/main" id="{B7ECA711-1759-4661-8B80-8C4DD9186CE8}"/>
              </a:ext>
            </a:extLst>
          </p:cNvPr>
          <p:cNvSpPr txBox="1"/>
          <p:nvPr/>
        </p:nvSpPr>
        <p:spPr>
          <a:xfrm flipH="1">
            <a:off x="308093" y="688525"/>
            <a:ext cx="6148976"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 with most things in science, the more closely one examines an issue, the more complicated and confusing it turns out to be.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northeastern Grasshopper Sparrow (right) populations.  </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It is a widespread and common grassland species in much of its huge range.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Despite being a good disperser, it exhibits significant genetic variation, such that it has been subdivided into distinct subspecies.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Northeastern populations are now rare and locally-occurring, and this has raised concerns among conservationists.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However, these populations are almost entirely associated with </a:t>
            </a:r>
            <a:r>
              <a:rPr lang="en-US" sz="2000" dirty="0">
                <a:solidFill>
                  <a:srgbClr val="FF0000"/>
                </a:solidFill>
                <a:latin typeface="Times New Roman" panose="02020603050405020304" pitchFamily="18" charset="0"/>
                <a:cs typeface="Times New Roman" panose="02020603050405020304" pitchFamily="18" charset="0"/>
              </a:rPr>
              <a:t>anthropogenic</a:t>
            </a:r>
            <a:r>
              <a:rPr lang="en-US" sz="2000" dirty="0">
                <a:latin typeface="Times New Roman" panose="02020603050405020304" pitchFamily="18" charset="0"/>
                <a:cs typeface="Times New Roman" panose="02020603050405020304" pitchFamily="18" charset="0"/>
              </a:rPr>
              <a:t> habitats.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18</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agricultural practices yielded extensive habitat that led to population expansion, but these habitat have now largely disappeared with changing land use.</a:t>
            </a:r>
          </a:p>
        </p:txBody>
      </p:sp>
      <p:sp>
        <p:nvSpPr>
          <p:cNvPr id="4" name="TextBox 3">
            <a:extLst>
              <a:ext uri="{FF2B5EF4-FFF2-40B4-BE49-F238E27FC236}">
                <a16:creationId xmlns:a16="http://schemas.microsoft.com/office/drawing/2014/main" id="{D778A9E0-2C27-4AE7-A888-B4A7B6372FC1}"/>
              </a:ext>
            </a:extLst>
          </p:cNvPr>
          <p:cNvSpPr txBox="1"/>
          <p:nvPr/>
        </p:nvSpPr>
        <p:spPr>
          <a:xfrm>
            <a:off x="6715336" y="4313277"/>
            <a:ext cx="4983038" cy="1631216"/>
          </a:xfrm>
          <a:prstGeom prst="rect">
            <a:avLst/>
          </a:prstGeom>
          <a:noFill/>
        </p:spPr>
        <p:txBody>
          <a:bodyPr wrap="square" rtlCol="0">
            <a:spAutoFit/>
          </a:bodyPr>
          <a:lstStyle/>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The species appears capable of colonizing new habitats quickly, suggesting that remaining sink populations in the Northeast are maintained by source populations further west.</a:t>
            </a:r>
          </a:p>
        </p:txBody>
      </p:sp>
    </p:spTree>
    <p:extLst>
      <p:ext uri="{BB962C8B-B14F-4D97-AF65-F5344CB8AC3E}">
        <p14:creationId xmlns:p14="http://schemas.microsoft.com/office/powerpoint/2010/main" val="384189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C581-5D20-48BE-9CEE-C68AB5F72EE8}"/>
              </a:ext>
            </a:extLst>
          </p:cNvPr>
          <p:cNvSpPr>
            <a:spLocks noGrp="1"/>
          </p:cNvSpPr>
          <p:nvPr>
            <p:ph type="title"/>
          </p:nvPr>
        </p:nvSpPr>
        <p:spPr>
          <a:xfrm>
            <a:off x="7127794" y="887492"/>
            <a:ext cx="4183966" cy="1113231"/>
          </a:xfrm>
        </p:spPr>
        <p:txBody>
          <a:bodyPr>
            <a:normAutofit fontScale="90000"/>
          </a:bodyPr>
          <a:lstStyle/>
          <a:p>
            <a:pPr algn="ctr"/>
            <a:r>
              <a:rPr lang="en-US" sz="3200" dirty="0">
                <a:latin typeface="Times New Roman" panose="02020603050405020304" pitchFamily="18" charset="0"/>
                <a:cs typeface="Times New Roman" panose="02020603050405020304" pitchFamily="18" charset="0"/>
              </a:rPr>
              <a:t>Additional Considerations- continued</a:t>
            </a:r>
          </a:p>
        </p:txBody>
      </p:sp>
      <p:sp>
        <p:nvSpPr>
          <p:cNvPr id="6" name="TextBox 5">
            <a:extLst>
              <a:ext uri="{FF2B5EF4-FFF2-40B4-BE49-F238E27FC236}">
                <a16:creationId xmlns:a16="http://schemas.microsoft.com/office/drawing/2014/main" id="{5A0261D3-5881-4886-A282-A30E118C8E9B}"/>
              </a:ext>
            </a:extLst>
          </p:cNvPr>
          <p:cNvSpPr txBox="1"/>
          <p:nvPr/>
        </p:nvSpPr>
        <p:spPr>
          <a:xfrm>
            <a:off x="946269" y="5278543"/>
            <a:ext cx="4771692"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Relative population densities of the Grasshopper Sparrow based on Breeding Bird Survey data. </a:t>
            </a:r>
          </a:p>
        </p:txBody>
      </p:sp>
      <p:sp>
        <p:nvSpPr>
          <p:cNvPr id="7" name="TextBox 6">
            <a:extLst>
              <a:ext uri="{FF2B5EF4-FFF2-40B4-BE49-F238E27FC236}">
                <a16:creationId xmlns:a16="http://schemas.microsoft.com/office/drawing/2014/main" id="{34736DD2-6BE0-49D9-BD90-6745DCFF2282}"/>
              </a:ext>
            </a:extLst>
          </p:cNvPr>
          <p:cNvSpPr txBox="1"/>
          <p:nvPr/>
        </p:nvSpPr>
        <p:spPr>
          <a:xfrm>
            <a:off x="6614690" y="2000723"/>
            <a:ext cx="5210175" cy="3785652"/>
          </a:xfrm>
          <a:prstGeom prst="rect">
            <a:avLst/>
          </a:prstGeom>
          <a:noFill/>
        </p:spPr>
        <p:txBody>
          <a:bodyPr wrap="square" rtlCol="0">
            <a:spAutoFit/>
          </a:bodyPr>
          <a:lstStyle/>
          <a:p>
            <a:pPr marL="457200" indent="-457200">
              <a:buFont typeface="+mj-lt"/>
              <a:buAutoNum type="alphaLcPeriod" startAt="7"/>
            </a:pPr>
            <a:r>
              <a:rPr lang="en-US" sz="2000" dirty="0">
                <a:latin typeface="Times New Roman" panose="02020603050405020304" pitchFamily="18" charset="0"/>
                <a:cs typeface="Times New Roman" panose="02020603050405020304" pitchFamily="18" charset="0"/>
              </a:rPr>
              <a:t>Although northeastern populations exhibit genetic differences with others, such differences can appear quickly and may be related to the population’s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range expansion.</a:t>
            </a:r>
          </a:p>
          <a:p>
            <a:pPr marL="457200" indent="-457200">
              <a:buFont typeface="+mj-lt"/>
              <a:buAutoNum type="alphaLcPeriod" startAt="7"/>
            </a:pPr>
            <a:r>
              <a:rPr lang="en-US" sz="2000" dirty="0">
                <a:latin typeface="Times New Roman" panose="02020603050405020304" pitchFamily="18" charset="0"/>
                <a:cs typeface="Times New Roman" panose="02020603050405020304" pitchFamily="18" charset="0"/>
              </a:rPr>
              <a:t>When populations of other species have been translocated to new locations- like the Laysan Finch of the northern Hawaiian Islands- they diverged from their parent population within several generations.</a:t>
            </a:r>
          </a:p>
          <a:p>
            <a:pPr marL="457200" indent="-457200">
              <a:buFont typeface="+mj-lt"/>
              <a:buAutoNum type="alphaLcPeriod" startAt="7"/>
            </a:pPr>
            <a:r>
              <a:rPr lang="en-US" sz="2000" dirty="0">
                <a:latin typeface="Times New Roman" panose="02020603050405020304" pitchFamily="18" charset="0"/>
                <a:cs typeface="Times New Roman" panose="02020603050405020304" pitchFamily="18" charset="0"/>
              </a:rPr>
              <a:t>So, at what point does genetic divergence equal conservation concern?</a:t>
            </a:r>
          </a:p>
        </p:txBody>
      </p:sp>
      <p:pic>
        <p:nvPicPr>
          <p:cNvPr id="1026" name="Picture 2" descr="https://www.mbr-pwrc.usgs.gov/bbs/ra2015/red/ra05460.gif">
            <a:extLst>
              <a:ext uri="{FF2B5EF4-FFF2-40B4-BE49-F238E27FC236}">
                <a16:creationId xmlns:a16="http://schemas.microsoft.com/office/drawing/2014/main" id="{6DCE4F75-4502-4967-98C9-A83DA6294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35" y="516935"/>
            <a:ext cx="5929960" cy="458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2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BA56-6DDA-47A2-92A7-B29F5C31E5A2}"/>
              </a:ext>
            </a:extLst>
          </p:cNvPr>
          <p:cNvSpPr>
            <a:spLocks noGrp="1"/>
          </p:cNvSpPr>
          <p:nvPr>
            <p:ph type="title"/>
          </p:nvPr>
        </p:nvSpPr>
        <p:spPr>
          <a:xfrm>
            <a:off x="7624689" y="1928882"/>
            <a:ext cx="4050476" cy="867327"/>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Practical Issues</a:t>
            </a:r>
          </a:p>
        </p:txBody>
      </p:sp>
      <p:sp>
        <p:nvSpPr>
          <p:cNvPr id="3" name="Content Placeholder 2">
            <a:extLst>
              <a:ext uri="{FF2B5EF4-FFF2-40B4-BE49-F238E27FC236}">
                <a16:creationId xmlns:a16="http://schemas.microsoft.com/office/drawing/2014/main" id="{D422A4F6-C638-4A66-8D78-9F60A66BCA59}"/>
              </a:ext>
            </a:extLst>
          </p:cNvPr>
          <p:cNvSpPr>
            <a:spLocks noGrp="1"/>
          </p:cNvSpPr>
          <p:nvPr>
            <p:ph idx="1"/>
          </p:nvPr>
        </p:nvSpPr>
        <p:spPr>
          <a:xfrm>
            <a:off x="838200" y="3429001"/>
            <a:ext cx="10515600" cy="3063874"/>
          </a:xfrm>
        </p:spPr>
        <p:txBody>
          <a:bodyPr>
            <a:normAutofit/>
          </a:bodyPr>
          <a:lstStyle/>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Grasshopper Sparrow clearly evolved as a grassland inhabitant and to this day its center of abundance is in the grassland provinces of North America.</a:t>
            </a:r>
          </a:p>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Given that there are finite funds available to protect endangered species, should local conservation agencies in the Northeast use these funds to create artificial habitats that can support sink populations?</a:t>
            </a:r>
          </a:p>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North American landscape has historically been a dynamic one in which habitats invade regions and then recede from them.  Shouldn’t we practice conservation based present habitat conditions rather than what they might have been at some time in the past, like the 19</a:t>
            </a:r>
            <a:r>
              <a:rPr lang="en-US" sz="2200"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century?</a:t>
            </a:r>
          </a:p>
        </p:txBody>
      </p:sp>
    </p:spTree>
    <p:extLst>
      <p:ext uri="{BB962C8B-B14F-4D97-AF65-F5344CB8AC3E}">
        <p14:creationId xmlns:p14="http://schemas.microsoft.com/office/powerpoint/2010/main" val="317717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FCB1-B120-4517-B38B-F599374A7A7B}"/>
              </a:ext>
            </a:extLst>
          </p:cNvPr>
          <p:cNvSpPr>
            <a:spLocks noGrp="1"/>
          </p:cNvSpPr>
          <p:nvPr>
            <p:ph type="title"/>
          </p:nvPr>
        </p:nvSpPr>
        <p:spPr/>
        <p:txBody>
          <a:bodyPr>
            <a:normAutofit/>
          </a:bodyPr>
          <a:lstStyle/>
          <a:p>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200"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Endangered Species, Provincialism and a continental approach to Bird Conservation</a:t>
            </a:r>
            <a:r>
              <a:rPr lang="en-US" sz="3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dirty="0"/>
          </a:p>
        </p:txBody>
      </p:sp>
      <p:sp>
        <p:nvSpPr>
          <p:cNvPr id="3" name="Content Placeholder 2">
            <a:extLst>
              <a:ext uri="{FF2B5EF4-FFF2-40B4-BE49-F238E27FC236}">
                <a16:creationId xmlns:a16="http://schemas.microsoft.com/office/drawing/2014/main" id="{3E13B1BD-36B5-4185-9468-AF9709DE7C93}"/>
              </a:ext>
            </a:extLst>
          </p:cNvPr>
          <p:cNvSpPr>
            <a:spLocks noGrp="1"/>
          </p:cNvSpPr>
          <p:nvPr>
            <p:ph idx="1"/>
          </p:nvPr>
        </p:nvSpPr>
        <p:spPr>
          <a:xfrm>
            <a:off x="838200" y="2039815"/>
            <a:ext cx="10515600" cy="4151216"/>
          </a:xfrm>
        </p:spPr>
        <p:txBody>
          <a:bodyPr>
            <a:normAutofit fontScale="92500" lnSpcReduction="10000"/>
          </a:bodyPr>
          <a:lstStyle/>
          <a:p>
            <a:pPr marL="0" indent="0">
              <a:buNone/>
            </a:pPr>
            <a:r>
              <a:rPr lang="en-US" sz="2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discussion has considered whether local assessments of species endangerment translate to conservation policies with significant impacts at the continental scale.  Examples presented demonstrate that little substantive conservation contribution is likely to be achieved by focusing on peripheral species receiving endangered status by virtue of arbitrary state boundaries.  Moreover, including such species can distract finite conservation resources from issues in which local efforts can yield substantive conservation results.   Arguments used to justify conservation efforts on behalf of species termed here peripheral have weaknesses when considered in light of continent-wide population trends, geographic ranges, and historic distributions, as well as the historic dynamism of the North American environment and practical considerations about the present nature of continental environments.  A continental perspective in approaching local conservation issues is advocated, where local efforts contribute to the solution of continental problems.</a:t>
            </a:r>
          </a:p>
          <a:p>
            <a:endParaRPr lang="en-US" dirty="0"/>
          </a:p>
        </p:txBody>
      </p:sp>
    </p:spTree>
    <p:extLst>
      <p:ext uri="{BB962C8B-B14F-4D97-AF65-F5344CB8AC3E}">
        <p14:creationId xmlns:p14="http://schemas.microsoft.com/office/powerpoint/2010/main" val="262661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680E-873C-475E-BDC4-DAD04833F713}"/>
              </a:ext>
            </a:extLst>
          </p:cNvPr>
          <p:cNvSpPr>
            <a:spLocks noGrp="1"/>
          </p:cNvSpPr>
          <p:nvPr>
            <p:ph type="title"/>
          </p:nvPr>
        </p:nvSpPr>
        <p:spPr>
          <a:xfrm>
            <a:off x="838200" y="71672"/>
            <a:ext cx="10515600" cy="1325563"/>
          </a:xfrm>
        </p:spPr>
        <p:txBody>
          <a:bodyPr>
            <a:normAutofit/>
          </a:bodyPr>
          <a:lstStyle/>
          <a:p>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2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Endangered Species, Provincialism and a continental approach to Bird Conservation</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a16="http://schemas.microsoft.com/office/drawing/2014/main" id="{8214C06B-4CCE-423A-8684-9DCFB9762BB4}"/>
              </a:ext>
            </a:extLst>
          </p:cNvPr>
          <p:cNvSpPr>
            <a:spLocks noGrp="1"/>
          </p:cNvSpPr>
          <p:nvPr>
            <p:ph idx="1"/>
          </p:nvPr>
        </p:nvSpPr>
        <p:spPr>
          <a:xfrm>
            <a:off x="838200" y="3657600"/>
            <a:ext cx="10515600" cy="3128728"/>
          </a:xfrm>
        </p:spPr>
        <p:txBody>
          <a:bodyPr>
            <a:normAutofit fontScale="77500" lnSpcReduction="20000"/>
          </a:bodyPr>
          <a:lstStyle/>
          <a:p>
            <a:pPr marL="0" indent="0">
              <a:buNone/>
            </a:pPr>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Extinction is a lucidly chilling concept for researchers who have worked with endangered bird species.  This concept of endangerment has in recent decades been extended to include species that are subject to regional extirpation.  However, designations of endangerment at the local level may be strongly influenced by local perceptions.   For example, conservationists in the midwestern United States, among others, have documented the agriculture-related fragmentation of their forests and its negative effects on bird species richness and the ability of forest bird species to sustain themselves in such systems.  Conversely, northeastern U.S. researchers have noted the expansion of forest at the expense of birds that were largely associated with disappearing agricultural and other anthropogenic landscapes.  Although such perspectives may highlight important regional concerns in need of conservation action, they might also yield local conservation assessments that neither reflect nor contribute toward resolving larger continental conservation issues.</a:t>
            </a:r>
          </a:p>
        </p:txBody>
      </p:sp>
    </p:spTree>
    <p:extLst>
      <p:ext uri="{BB962C8B-B14F-4D97-AF65-F5344CB8AC3E}">
        <p14:creationId xmlns:p14="http://schemas.microsoft.com/office/powerpoint/2010/main" val="69350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4A6AE-2508-44CC-89E9-DF18B0BD849C}"/>
              </a:ext>
            </a:extLst>
          </p:cNvPr>
          <p:cNvSpPr>
            <a:spLocks noGrp="1"/>
          </p:cNvSpPr>
          <p:nvPr>
            <p:ph type="title"/>
          </p:nvPr>
        </p:nvSpPr>
        <p:spPr>
          <a:xfrm>
            <a:off x="725659" y="1223254"/>
            <a:ext cx="2678723" cy="1325563"/>
          </a:xfrm>
        </p:spPr>
        <p:txBody>
          <a:bodyPr>
            <a:normAutofit/>
          </a:bodyPr>
          <a:lstStyle/>
          <a:p>
            <a:r>
              <a:rPr lang="en-US" sz="4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35624483-3592-49DC-AF5C-DD486A703DB1}"/>
              </a:ext>
            </a:extLst>
          </p:cNvPr>
          <p:cNvSpPr>
            <a:spLocks noGrp="1"/>
          </p:cNvSpPr>
          <p:nvPr>
            <p:ph idx="1"/>
          </p:nvPr>
        </p:nvSpPr>
        <p:spPr>
          <a:xfrm>
            <a:off x="838200" y="3962399"/>
            <a:ext cx="10515600" cy="2530475"/>
          </a:xfrm>
        </p:spPr>
        <p:txBody>
          <a:bodyPr>
            <a:normAutofit/>
          </a:bodyPr>
          <a:lstStyle/>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clarify rarity vs. endangerment.</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understand how environmental scale relates to considerations of endangerment.</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consider the role of genetic issues with respect to species distributions.</a:t>
            </a:r>
          </a:p>
          <a:p>
            <a:r>
              <a:rPr lang="en-US" sz="2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evaluate complex considerations in drawing conclusions about conservation status.</a:t>
            </a:r>
          </a:p>
          <a:p>
            <a:endParaRPr lang="en-US" sz="2400"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9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4109-01AA-4122-956F-74121A2F057C}"/>
              </a:ext>
            </a:extLst>
          </p:cNvPr>
          <p:cNvSpPr>
            <a:spLocks noGrp="1"/>
          </p:cNvSpPr>
          <p:nvPr>
            <p:ph type="title"/>
          </p:nvPr>
        </p:nvSpPr>
        <p:spPr>
          <a:xfrm>
            <a:off x="420653" y="207902"/>
            <a:ext cx="6228879" cy="1117661"/>
          </a:xfrm>
        </p:spPr>
        <p:txBody>
          <a:bodyPr>
            <a:normAutofit/>
          </a:bodyPr>
          <a:lstStyle/>
          <a:p>
            <a:pPr algn="ctr"/>
            <a:r>
              <a:rPr lang="en-US" sz="3200" dirty="0">
                <a:latin typeface="Times New Roman" panose="02020603050405020304" pitchFamily="18" charset="0"/>
                <a:cs typeface="Times New Roman" panose="02020603050405020304" pitchFamily="18" charset="0"/>
              </a:rPr>
              <a:t>Endangered Classification at the Local Level</a:t>
            </a:r>
          </a:p>
        </p:txBody>
      </p:sp>
      <p:pic>
        <p:nvPicPr>
          <p:cNvPr id="5" name="Content Placeholder 4">
            <a:extLst>
              <a:ext uri="{FF2B5EF4-FFF2-40B4-BE49-F238E27FC236}">
                <a16:creationId xmlns:a16="http://schemas.microsoft.com/office/drawing/2014/main" id="{6202689B-D9A5-4255-8FE4-165CFBF0FB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1224" y="1035499"/>
            <a:ext cx="4883081" cy="3558629"/>
          </a:xfrm>
        </p:spPr>
      </p:pic>
      <p:sp>
        <p:nvSpPr>
          <p:cNvPr id="6" name="TextBox 5">
            <a:extLst>
              <a:ext uri="{FF2B5EF4-FFF2-40B4-BE49-F238E27FC236}">
                <a16:creationId xmlns:a16="http://schemas.microsoft.com/office/drawing/2014/main" id="{9892ABE9-4AE7-4D8E-90DA-50A95119BDC1}"/>
              </a:ext>
            </a:extLst>
          </p:cNvPr>
          <p:cNvSpPr txBox="1"/>
          <p:nvPr/>
        </p:nvSpPr>
        <p:spPr>
          <a:xfrm>
            <a:off x="317695" y="1325563"/>
            <a:ext cx="6434797"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Each state has developed its own list of at risk species, using a classification similar to the federal ones.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Connecticut, the categories are State Endangered, State Threatened and Species of Special Concern.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Generally, the northeastern and west coast states interpret species statuses liberally and have large state lists, whereas western and southern states do so more conservatively and have shorter lists.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Many states differentially focus conservation concern on species that are rare within state boundaries but that exhibit low global concern.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addition to state lists, The Nature Conservancy has developed a tiered classification scheme called </a:t>
            </a:r>
            <a:r>
              <a:rPr lang="en-US" sz="2000" dirty="0">
                <a:solidFill>
                  <a:srgbClr val="FF0000"/>
                </a:solidFill>
                <a:latin typeface="Times New Roman" panose="02020603050405020304" pitchFamily="18" charset="0"/>
                <a:cs typeface="Times New Roman" panose="02020603050405020304" pitchFamily="18" charset="0"/>
              </a:rPr>
              <a:t>NatureServe.  </a:t>
            </a:r>
            <a:r>
              <a:rPr lang="en-US" sz="2000" dirty="0">
                <a:latin typeface="Times New Roman" panose="02020603050405020304" pitchFamily="18" charset="0"/>
                <a:cs typeface="Times New Roman" panose="02020603050405020304" pitchFamily="18" charset="0"/>
              </a:rPr>
              <a:t>It ranks status at the global, national and state level from 1 to 5 (highest to lowest priority).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International Union for Conservation of Nature produces a </a:t>
            </a:r>
            <a:r>
              <a:rPr lang="en-US" sz="2000" dirty="0">
                <a:solidFill>
                  <a:srgbClr val="FF0000"/>
                </a:solidFill>
                <a:latin typeface="Times New Roman" panose="02020603050405020304" pitchFamily="18" charset="0"/>
                <a:cs typeface="Times New Roman" panose="02020603050405020304" pitchFamily="18" charset="0"/>
              </a:rPr>
              <a:t>Red List</a:t>
            </a:r>
            <a:r>
              <a:rPr lang="en-US" sz="2000" dirty="0">
                <a:latin typeface="Times New Roman" panose="02020603050405020304" pitchFamily="18" charset="0"/>
                <a:cs typeface="Times New Roman" panose="02020603050405020304" pitchFamily="18" charset="0"/>
              </a:rPr>
              <a:t>, which similarly categorizes species.</a:t>
            </a:r>
          </a:p>
        </p:txBody>
      </p:sp>
      <p:sp>
        <p:nvSpPr>
          <p:cNvPr id="7" name="TextBox 6">
            <a:extLst>
              <a:ext uri="{FF2B5EF4-FFF2-40B4-BE49-F238E27FC236}">
                <a16:creationId xmlns:a16="http://schemas.microsoft.com/office/drawing/2014/main" id="{5C9E8BC2-298F-4624-8CC3-0EF07FDD50AB}"/>
              </a:ext>
            </a:extLst>
          </p:cNvPr>
          <p:cNvSpPr txBox="1"/>
          <p:nvPr/>
        </p:nvSpPr>
        <p:spPr>
          <a:xfrm>
            <a:off x="7487478" y="4729951"/>
            <a:ext cx="4080625"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Like all states, Connecticut maintains and updates a list of species of conservation concern.</a:t>
            </a:r>
          </a:p>
        </p:txBody>
      </p:sp>
    </p:spTree>
    <p:extLst>
      <p:ext uri="{BB962C8B-B14F-4D97-AF65-F5344CB8AC3E}">
        <p14:creationId xmlns:p14="http://schemas.microsoft.com/office/powerpoint/2010/main" val="105744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2A33-5F80-4F9B-A1C6-9D33AB04D518}"/>
              </a:ext>
            </a:extLst>
          </p:cNvPr>
          <p:cNvSpPr>
            <a:spLocks noGrp="1"/>
          </p:cNvSpPr>
          <p:nvPr>
            <p:ph type="title"/>
          </p:nvPr>
        </p:nvSpPr>
        <p:spPr>
          <a:xfrm>
            <a:off x="337625" y="267287"/>
            <a:ext cx="6527409" cy="745587"/>
          </a:xfrm>
        </p:spPr>
        <p:txBody>
          <a:bodyPr>
            <a:normAutofit/>
          </a:bodyPr>
          <a:lstStyle/>
          <a:p>
            <a:pPr algn="ctr"/>
            <a:r>
              <a:rPr lang="en-US" sz="3200" dirty="0">
                <a:latin typeface="Times New Roman" panose="02020603050405020304" pitchFamily="18" charset="0"/>
                <a:cs typeface="Times New Roman" panose="02020603050405020304" pitchFamily="18" charset="0"/>
              </a:rPr>
              <a:t>Case study: the Saltmarsh Sparrow</a:t>
            </a:r>
          </a:p>
        </p:txBody>
      </p:sp>
      <p:pic>
        <p:nvPicPr>
          <p:cNvPr id="5" name="Content Placeholder 4">
            <a:extLst>
              <a:ext uri="{FF2B5EF4-FFF2-40B4-BE49-F238E27FC236}">
                <a16:creationId xmlns:a16="http://schemas.microsoft.com/office/drawing/2014/main" id="{6A32D5A4-5CF7-4E55-9141-E8A1FB35D0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5437" y="1012874"/>
            <a:ext cx="4358530" cy="4351338"/>
          </a:xfrm>
          <a:effectLst>
            <a:softEdge rad="12700"/>
          </a:effectLst>
        </p:spPr>
      </p:pic>
      <p:sp>
        <p:nvSpPr>
          <p:cNvPr id="3" name="TextBox 2">
            <a:extLst>
              <a:ext uri="{FF2B5EF4-FFF2-40B4-BE49-F238E27FC236}">
                <a16:creationId xmlns:a16="http://schemas.microsoft.com/office/drawing/2014/main" id="{391266E8-FE9F-42F8-9C32-9C9CC7EB0AB5}"/>
              </a:ext>
            </a:extLst>
          </p:cNvPr>
          <p:cNvSpPr txBox="1"/>
          <p:nvPr/>
        </p:nvSpPr>
        <p:spPr>
          <a:xfrm>
            <a:off x="337625" y="1126434"/>
            <a:ext cx="6647898"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species is restricted to salt meadow habitat found in coastal marshes inundated regularly by salt water.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Although abundant within preferred habitat, continental populations have declined as salt meadow habitat has been lost.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occurs abundantly in this habitat along the Connecticut River estuary in the town of Old Lyme, CT.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Salt meadow begins to drop out further upriver in the less brackish river marshes in the town of Lyme, so the species occurs only rarely there.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Should the town conservation commission of Lyme then declare it endangered in this town?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What environmental scale is appropriate to use in designation of endangerment?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 do local vs. range-wide populations influence consideration of endangerment?</a:t>
            </a:r>
          </a:p>
          <a:p>
            <a:endParaRPr lang="en-US" dirty="0"/>
          </a:p>
        </p:txBody>
      </p:sp>
    </p:spTree>
    <p:extLst>
      <p:ext uri="{BB962C8B-B14F-4D97-AF65-F5344CB8AC3E}">
        <p14:creationId xmlns:p14="http://schemas.microsoft.com/office/powerpoint/2010/main" val="7086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2BE1E-E64F-4B0F-A321-7ED6AD2E5018}"/>
              </a:ext>
            </a:extLst>
          </p:cNvPr>
          <p:cNvSpPr>
            <a:spLocks noGrp="1"/>
          </p:cNvSpPr>
          <p:nvPr>
            <p:ph type="title"/>
          </p:nvPr>
        </p:nvSpPr>
        <p:spPr>
          <a:xfrm>
            <a:off x="844825" y="253219"/>
            <a:ext cx="4846983" cy="914400"/>
          </a:xfrm>
        </p:spPr>
        <p:txBody>
          <a:bodyPr>
            <a:normAutofit/>
          </a:bodyPr>
          <a:lstStyle/>
          <a:p>
            <a:r>
              <a:rPr lang="en-US" sz="36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Rarity vs. Endangerment</a:t>
            </a:r>
          </a:p>
        </p:txBody>
      </p:sp>
      <p:sp>
        <p:nvSpPr>
          <p:cNvPr id="3" name="Content Placeholder 2">
            <a:extLst>
              <a:ext uri="{FF2B5EF4-FFF2-40B4-BE49-F238E27FC236}">
                <a16:creationId xmlns:a16="http://schemas.microsoft.com/office/drawing/2014/main" id="{04B73C24-AFE5-4315-93E5-29C40148617D}"/>
              </a:ext>
            </a:extLst>
          </p:cNvPr>
          <p:cNvSpPr>
            <a:spLocks noGrp="1"/>
          </p:cNvSpPr>
          <p:nvPr>
            <p:ph idx="1"/>
          </p:nvPr>
        </p:nvSpPr>
        <p:spPr>
          <a:xfrm>
            <a:off x="440634" y="1431949"/>
            <a:ext cx="5655366" cy="5172832"/>
          </a:xfrm>
        </p:spPr>
        <p:txBody>
          <a:bodyPr>
            <a:normAutofit/>
          </a:bodyPr>
          <a:lstStyle/>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is the Lyme portion of the Connecticut River estuary- a region dominated by reeds and cattails but with scattered patches of salt meadow.</a:t>
            </a:r>
          </a:p>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Populations of Saltmarsh Sparrows here are part of a larger metapopulation- populations separated geographically but in contact via dispersal between areas.</a:t>
            </a:r>
          </a:p>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Populations in these small, suboptimal habitats are likely to be sink populations, whereas those of the extensive salt meadows downriver are source populations.</a:t>
            </a:r>
          </a:p>
          <a:p>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These populations illustrate the folly of using arbitrary political boundaries for developing conservation policy.</a:t>
            </a:r>
          </a:p>
          <a:p>
            <a:endPar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endParaRPr lang="en-US"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1A04F1-ED38-4EB7-B81D-9D7C009842FD}"/>
              </a:ext>
            </a:extLst>
          </p:cNvPr>
          <p:cNvSpPr txBox="1"/>
          <p:nvPr/>
        </p:nvSpPr>
        <p:spPr>
          <a:xfrm>
            <a:off x="6500191" y="2497016"/>
            <a:ext cx="5251175" cy="3816429"/>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Local rarity can be related to the underlying dynamics of population/ habitat interactions and have nothing to do with conservation concern. </a:t>
            </a:r>
          </a:p>
          <a:p>
            <a:pPr marL="342900" indent="-34290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assess conservation concern, one must understand a species’ population dynamics, habitat relationships, continental population trends and causes of population change.</a:t>
            </a:r>
          </a:p>
          <a:p>
            <a:pPr marL="342900" indent="-342900">
              <a:buFont typeface="Arial" panose="020B0604020202020204" pitchFamily="34" charset="0"/>
              <a:buChar char="•"/>
            </a:pPr>
            <a:r>
              <a:rPr lang="en-US" sz="2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this case, there is a legitimate cause for concern, but for the species as a whole.</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4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FFE0A-B8BF-4D60-B906-BCFEF4635B9D}"/>
              </a:ext>
            </a:extLst>
          </p:cNvPr>
          <p:cNvSpPr>
            <a:spLocks noGrp="1"/>
          </p:cNvSpPr>
          <p:nvPr>
            <p:ph type="title"/>
          </p:nvPr>
        </p:nvSpPr>
        <p:spPr>
          <a:xfrm>
            <a:off x="323557" y="224449"/>
            <a:ext cx="7512148" cy="943170"/>
          </a:xfrm>
        </p:spPr>
        <p:txBody>
          <a:bodyPr>
            <a:normAutofit/>
          </a:bodyPr>
          <a:lstStyle/>
          <a:p>
            <a:pPr algn="ctr"/>
            <a:r>
              <a:rPr lang="en-US" sz="3200" dirty="0">
                <a:latin typeface="Times New Roman" panose="02020603050405020304" pitchFamily="18" charset="0"/>
                <a:cs typeface="Times New Roman" panose="02020603050405020304" pitchFamily="18" charset="0"/>
              </a:rPr>
              <a:t>When Local Populations Matter</a:t>
            </a:r>
          </a:p>
        </p:txBody>
      </p:sp>
      <p:pic>
        <p:nvPicPr>
          <p:cNvPr id="7" name="Content Placeholder 6">
            <a:extLst>
              <a:ext uri="{FF2B5EF4-FFF2-40B4-BE49-F238E27FC236}">
                <a16:creationId xmlns:a16="http://schemas.microsoft.com/office/drawing/2014/main" id="{83F58FD2-1906-4D73-A2FE-1012995DF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87009" y="696034"/>
            <a:ext cx="3617309" cy="4321421"/>
          </a:xfr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pic>
      <p:sp>
        <p:nvSpPr>
          <p:cNvPr id="8" name="TextBox 7">
            <a:extLst>
              <a:ext uri="{FF2B5EF4-FFF2-40B4-BE49-F238E27FC236}">
                <a16:creationId xmlns:a16="http://schemas.microsoft.com/office/drawing/2014/main" id="{6BB1AA2F-44FB-4981-834E-C42FF5C14CB2}"/>
              </a:ext>
            </a:extLst>
          </p:cNvPr>
          <p:cNvSpPr txBox="1"/>
          <p:nvPr/>
        </p:nvSpPr>
        <p:spPr>
          <a:xfrm>
            <a:off x="323557" y="1154185"/>
            <a:ext cx="7399606" cy="5170646"/>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Birds are excellent dispersers because of their ability to fly between populations and over unsuitable habitat.  But how about species with poor dispersal ability?</a:t>
            </a:r>
          </a:p>
          <a:p>
            <a:pPr marL="342900" indent="-34290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Case study: the Eastern Spadefoot.  </a:t>
            </a:r>
          </a:p>
          <a:p>
            <a:pPr marL="914400" lvl="1" indent="-457200">
              <a:buFont typeface="+mj-lt"/>
              <a:buAutoNum type="alphaLcPeriod"/>
            </a:pPr>
            <a:r>
              <a:rPr lang="en-US" sz="2200" dirty="0">
                <a:latin typeface="Times New Roman" panose="02020603050405020304" pitchFamily="18" charset="0"/>
                <a:cs typeface="Times New Roman" panose="02020603050405020304" pitchFamily="18" charset="0"/>
              </a:rPr>
              <a:t>This amphibian is widespread and abundant on the eastern coastal plain from Long Island to Florida, where it breeds in </a:t>
            </a:r>
            <a:r>
              <a:rPr lang="en-US" sz="2200" dirty="0">
                <a:solidFill>
                  <a:srgbClr val="FF0000"/>
                </a:solidFill>
                <a:latin typeface="Times New Roman" panose="02020603050405020304" pitchFamily="18" charset="0"/>
                <a:cs typeface="Times New Roman" panose="02020603050405020304" pitchFamily="18" charset="0"/>
              </a:rPr>
              <a:t>vernal pools</a:t>
            </a:r>
            <a:r>
              <a:rPr lang="en-US" sz="2200" dirty="0">
                <a:latin typeface="Times New Roman" panose="02020603050405020304" pitchFamily="18" charset="0"/>
                <a:cs typeface="Times New Roman" panose="02020603050405020304" pitchFamily="18" charset="0"/>
              </a:rPr>
              <a:t>.</a:t>
            </a:r>
          </a:p>
          <a:p>
            <a:pPr marL="914400" lvl="1" indent="-457200">
              <a:buFont typeface="+mj-lt"/>
              <a:buAutoNum type="alphaLcPeriod"/>
            </a:pPr>
            <a:r>
              <a:rPr lang="en-US" sz="2200" dirty="0">
                <a:latin typeface="Times New Roman" panose="02020603050405020304" pitchFamily="18" charset="0"/>
                <a:cs typeface="Times New Roman" panose="02020603050405020304" pitchFamily="18" charset="0"/>
              </a:rPr>
              <a:t>At the close of glacial times, extensive sandy moraines deposited across eastern Massachusetts, Rhode Island and eastern Connecticut approximated coastal plain conditions, so the species colonized when Long Island was still contiguous with New England.</a:t>
            </a:r>
          </a:p>
          <a:p>
            <a:pPr marL="914400" lvl="1" indent="-457200">
              <a:buFont typeface="+mj-lt"/>
              <a:buAutoNum type="alphaLcPeriod"/>
            </a:pPr>
            <a:r>
              <a:rPr lang="en-US" sz="2200" dirty="0">
                <a:latin typeface="Times New Roman" panose="02020603050405020304" pitchFamily="18" charset="0"/>
                <a:cs typeface="Times New Roman" panose="02020603050405020304" pitchFamily="18" charset="0"/>
              </a:rPr>
              <a:t>These populations are now </a:t>
            </a:r>
            <a:r>
              <a:rPr lang="en-US" sz="2200" dirty="0">
                <a:solidFill>
                  <a:srgbClr val="FF0000"/>
                </a:solidFill>
                <a:latin typeface="Times New Roman" panose="02020603050405020304" pitchFamily="18" charset="0"/>
                <a:cs typeface="Times New Roman" panose="02020603050405020304" pitchFamily="18" charset="0"/>
              </a:rPr>
              <a:t>disjunct</a:t>
            </a:r>
            <a:r>
              <a:rPr lang="en-US" sz="2200" dirty="0">
                <a:latin typeface="Times New Roman" panose="02020603050405020304" pitchFamily="18" charset="0"/>
                <a:cs typeface="Times New Roman" panose="02020603050405020304" pitchFamily="18" charset="0"/>
              </a:rPr>
              <a:t> and consist of </a:t>
            </a:r>
            <a:r>
              <a:rPr lang="en-US" sz="2200" dirty="0">
                <a:solidFill>
                  <a:srgbClr val="FF0000"/>
                </a:solidFill>
                <a:latin typeface="Times New Roman" panose="02020603050405020304" pitchFamily="18" charset="0"/>
                <a:cs typeface="Times New Roman" panose="02020603050405020304" pitchFamily="18" charset="0"/>
              </a:rPr>
              <a:t>relict</a:t>
            </a:r>
            <a:r>
              <a:rPr lang="en-US" sz="2200" dirty="0">
                <a:latin typeface="Times New Roman" panose="02020603050405020304" pitchFamily="18" charset="0"/>
                <a:cs typeface="Times New Roman" panose="02020603050405020304" pitchFamily="18" charset="0"/>
              </a:rPr>
              <a:t> populations- those that are isolated and remaining from an earlier time.</a:t>
            </a:r>
          </a:p>
        </p:txBody>
      </p:sp>
      <p:sp>
        <p:nvSpPr>
          <p:cNvPr id="9" name="TextBox 8">
            <a:extLst>
              <a:ext uri="{FF2B5EF4-FFF2-40B4-BE49-F238E27FC236}">
                <a16:creationId xmlns:a16="http://schemas.microsoft.com/office/drawing/2014/main" id="{586784CB-686B-44F7-8F08-44959A4A01FC}"/>
              </a:ext>
            </a:extLst>
          </p:cNvPr>
          <p:cNvSpPr txBox="1"/>
          <p:nvPr/>
        </p:nvSpPr>
        <p:spPr>
          <a:xfrm>
            <a:off x="8313049" y="5176911"/>
            <a:ext cx="316523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Connecticut Eastern Spadefoot</a:t>
            </a:r>
          </a:p>
        </p:txBody>
      </p:sp>
    </p:spTree>
    <p:extLst>
      <p:ext uri="{BB962C8B-B14F-4D97-AF65-F5344CB8AC3E}">
        <p14:creationId xmlns:p14="http://schemas.microsoft.com/office/powerpoint/2010/main" val="14635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F29B-F581-4381-85FD-7F1FA6DA1265}"/>
              </a:ext>
            </a:extLst>
          </p:cNvPr>
          <p:cNvSpPr>
            <a:spLocks noGrp="1"/>
          </p:cNvSpPr>
          <p:nvPr>
            <p:ph type="title"/>
          </p:nvPr>
        </p:nvSpPr>
        <p:spPr>
          <a:xfrm>
            <a:off x="1113963" y="129809"/>
            <a:ext cx="4521591" cy="1325563"/>
          </a:xfrm>
        </p:spPr>
        <p:txBody>
          <a:bodyPr>
            <a:normAutofit/>
          </a:bodyPr>
          <a:lstStyle/>
          <a:p>
            <a:pPr algn="ctr"/>
            <a:r>
              <a:rPr lang="en-US" sz="3600" dirty="0">
                <a:latin typeface="Times New Roman" panose="02020603050405020304" pitchFamily="18" charset="0"/>
                <a:cs typeface="Times New Roman" panose="02020603050405020304" pitchFamily="18" charset="0"/>
              </a:rPr>
              <a:t>Local Populations- continued</a:t>
            </a:r>
          </a:p>
        </p:txBody>
      </p:sp>
      <p:pic>
        <p:nvPicPr>
          <p:cNvPr id="5" name="Content Placeholder 4">
            <a:extLst>
              <a:ext uri="{FF2B5EF4-FFF2-40B4-BE49-F238E27FC236}">
                <a16:creationId xmlns:a16="http://schemas.microsoft.com/office/drawing/2014/main" id="{07E7B431-6F0C-43ED-85D6-2F4750F7E5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4053" y="1325563"/>
            <a:ext cx="5132088" cy="3135254"/>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pic>
      <p:sp>
        <p:nvSpPr>
          <p:cNvPr id="6" name="TextBox 5">
            <a:extLst>
              <a:ext uri="{FF2B5EF4-FFF2-40B4-BE49-F238E27FC236}">
                <a16:creationId xmlns:a16="http://schemas.microsoft.com/office/drawing/2014/main" id="{E0EE9B1F-7C6C-4F92-893C-77A7E89953D4}"/>
              </a:ext>
            </a:extLst>
          </p:cNvPr>
          <p:cNvSpPr txBox="1"/>
          <p:nvPr/>
        </p:nvSpPr>
        <p:spPr>
          <a:xfrm>
            <a:off x="6599439" y="4516774"/>
            <a:ext cx="5261316"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This coastal plain Eastern Spadefoot distinctly differs from New England individuals.</a:t>
            </a:r>
          </a:p>
        </p:txBody>
      </p:sp>
      <p:sp>
        <p:nvSpPr>
          <p:cNvPr id="7" name="TextBox 6">
            <a:extLst>
              <a:ext uri="{FF2B5EF4-FFF2-40B4-BE49-F238E27FC236}">
                <a16:creationId xmlns:a16="http://schemas.microsoft.com/office/drawing/2014/main" id="{91F1CAFA-1EE9-4FEF-AA38-BF6212A7E385}"/>
              </a:ext>
            </a:extLst>
          </p:cNvPr>
          <p:cNvSpPr txBox="1"/>
          <p:nvPr/>
        </p:nvSpPr>
        <p:spPr>
          <a:xfrm>
            <a:off x="331245" y="1452172"/>
            <a:ext cx="6087029" cy="5016758"/>
          </a:xfrm>
          <a:prstGeom prst="rect">
            <a:avLst/>
          </a:prstGeom>
          <a:noFill/>
        </p:spPr>
        <p:txBody>
          <a:bodyPr wrap="square" rtlCol="0">
            <a:spAutoFit/>
          </a:bodyPr>
          <a:lstStyle/>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New England populations have been isolated for at least 6,000 years; i.e. there is no gene flow between this and coastal plain population.</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Over time, genetic change occurs in isolation via </a:t>
            </a:r>
            <a:r>
              <a:rPr lang="en-US" sz="2000" dirty="0">
                <a:solidFill>
                  <a:srgbClr val="FF0000"/>
                </a:solidFill>
                <a:latin typeface="Times New Roman" panose="02020603050405020304" pitchFamily="18" charset="0"/>
                <a:cs typeface="Times New Roman" panose="02020603050405020304" pitchFamily="18" charset="0"/>
              </a:rPr>
              <a:t>genetic drift, founder effect </a:t>
            </a:r>
            <a:r>
              <a:rPr lang="en-US" sz="2000" dirty="0">
                <a:latin typeface="Times New Roman" panose="02020603050405020304" pitchFamily="18" charset="0"/>
                <a:cs typeface="Times New Roman" panose="02020603050405020304" pitchFamily="18" charset="0"/>
              </a:rPr>
              <a:t>and natural selection acting to produce adaptations.</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Hence, New England individuals may be considered to be evolving into a new species.</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This means that even though the species as a whole is abundant and widespread, this population at the northern range limit has evolutionary consequence.</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Spadefoot populations in New England are also rare and under threat from habitat loss.</a:t>
            </a:r>
          </a:p>
          <a:p>
            <a:pPr marL="457200" indent="-457200">
              <a:buFont typeface="+mj-lt"/>
              <a:buAutoNum type="alphaLcPeriod" startAt="4"/>
            </a:pPr>
            <a:r>
              <a:rPr lang="en-US" sz="2000" dirty="0">
                <a:latin typeface="Times New Roman" panose="02020603050405020304" pitchFamily="18" charset="0"/>
                <a:cs typeface="Times New Roman" panose="02020603050405020304" pitchFamily="18" charset="0"/>
              </a:rPr>
              <a:t>In this instance, a local population may be considered to be of conservation concern, demonstrating that history is also a criterion in assessing endangerment.</a:t>
            </a:r>
          </a:p>
        </p:txBody>
      </p:sp>
    </p:spTree>
    <p:extLst>
      <p:ext uri="{BB962C8B-B14F-4D97-AF65-F5344CB8AC3E}">
        <p14:creationId xmlns:p14="http://schemas.microsoft.com/office/powerpoint/2010/main" val="74803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FE3D-AFDB-4A84-B5EB-E5CD554FA34A}"/>
              </a:ext>
            </a:extLst>
          </p:cNvPr>
          <p:cNvSpPr>
            <a:spLocks noGrp="1"/>
          </p:cNvSpPr>
          <p:nvPr>
            <p:ph type="title"/>
          </p:nvPr>
        </p:nvSpPr>
        <p:spPr>
          <a:xfrm>
            <a:off x="1269584" y="0"/>
            <a:ext cx="3866322" cy="673436"/>
          </a:xfrm>
        </p:spPr>
        <p:txBody>
          <a:bodyPr>
            <a:normAutofit fontScale="90000"/>
          </a:bodyPr>
          <a:lstStyle/>
          <a:p>
            <a:r>
              <a:rPr lang="en-US" sz="3600" dirty="0">
                <a:latin typeface="Times New Roman" panose="02020603050405020304" pitchFamily="18" charset="0"/>
                <a:cs typeface="Times New Roman" panose="02020603050405020304" pitchFamily="18" charset="0"/>
              </a:rPr>
              <a:t>Barriers to Dispersal</a:t>
            </a:r>
          </a:p>
        </p:txBody>
      </p:sp>
      <p:pic>
        <p:nvPicPr>
          <p:cNvPr id="6" name="Content Placeholder 5">
            <a:extLst>
              <a:ext uri="{FF2B5EF4-FFF2-40B4-BE49-F238E27FC236}">
                <a16:creationId xmlns:a16="http://schemas.microsoft.com/office/drawing/2014/main" id="{B94352C6-9C70-464F-B70A-FBC6994983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12" t="6088" r="6085" b="5254"/>
          <a:stretch/>
        </p:blipFill>
        <p:spPr>
          <a:xfrm>
            <a:off x="6244938" y="829994"/>
            <a:ext cx="5518393" cy="3722994"/>
          </a:xfrm>
          <a:ln>
            <a:noFill/>
          </a:ln>
        </p:spPr>
      </p:pic>
      <p:sp>
        <p:nvSpPr>
          <p:cNvPr id="4" name="TextBox 3">
            <a:extLst>
              <a:ext uri="{FF2B5EF4-FFF2-40B4-BE49-F238E27FC236}">
                <a16:creationId xmlns:a16="http://schemas.microsoft.com/office/drawing/2014/main" id="{BD6EE404-7EB8-420D-AA76-D2209DEACC51}"/>
              </a:ext>
            </a:extLst>
          </p:cNvPr>
          <p:cNvSpPr txBox="1"/>
          <p:nvPr/>
        </p:nvSpPr>
        <p:spPr>
          <a:xfrm>
            <a:off x="309490" y="610136"/>
            <a:ext cx="5786510"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Even for good dispersers like birds, certain barriers can isolate populations.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quintessential examples are populations of land birds on oceanic islands.  Inter-island dispersal is rare, so when islands are colonized, populations diverge over time.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Micronesian Honeyeater</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Populations living in identical habitat on adjacent Pacific islands just miles apart appear the same in appearance and voice, but measurements of the birds diverge statistically.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Although the degree of isolation is not as great as with the Eastern Spadefoot, minimal gene flow between populations is enough to yield populations that may be expected to become increasingly distinct over time.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This phenomenon is what has led to high rates of </a:t>
            </a:r>
            <a:r>
              <a:rPr lang="en-US" sz="2000" dirty="0">
                <a:solidFill>
                  <a:srgbClr val="FF0000"/>
                </a:solidFill>
                <a:latin typeface="Times New Roman" panose="02020603050405020304" pitchFamily="18" charset="0"/>
                <a:cs typeface="Times New Roman" panose="02020603050405020304" pitchFamily="18" charset="0"/>
              </a:rPr>
              <a:t>endemism</a:t>
            </a:r>
            <a:r>
              <a:rPr lang="en-US" sz="2000" dirty="0">
                <a:latin typeface="Times New Roman" panose="02020603050405020304" pitchFamily="18" charset="0"/>
                <a:cs typeface="Times New Roman" panose="02020603050405020304" pitchFamily="18" charset="0"/>
              </a:rPr>
              <a:t> among island organisms.</a:t>
            </a:r>
          </a:p>
        </p:txBody>
      </p:sp>
      <p:sp>
        <p:nvSpPr>
          <p:cNvPr id="7" name="TextBox 6">
            <a:extLst>
              <a:ext uri="{FF2B5EF4-FFF2-40B4-BE49-F238E27FC236}">
                <a16:creationId xmlns:a16="http://schemas.microsoft.com/office/drawing/2014/main" id="{E147D3BD-BA60-4E5E-9839-FD5E7B1E72FF}"/>
              </a:ext>
            </a:extLst>
          </p:cNvPr>
          <p:cNvSpPr txBox="1"/>
          <p:nvPr/>
        </p:nvSpPr>
        <p:spPr>
          <a:xfrm>
            <a:off x="6961228" y="4743411"/>
            <a:ext cx="4581524" cy="132343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Micronesian Honeyeater</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Aguiguan</a:t>
            </a:r>
            <a:r>
              <a:rPr lang="en-US" sz="2000" dirty="0">
                <a:latin typeface="Times New Roman" panose="02020603050405020304" pitchFamily="18" charset="0"/>
                <a:cs typeface="Times New Roman" panose="02020603050405020304" pitchFamily="18" charset="0"/>
              </a:rPr>
              <a:t>	Saipan</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Mean bill length (mm): 11.4	  12.5</a:t>
            </a:r>
          </a:p>
        </p:txBody>
      </p:sp>
    </p:spTree>
    <p:extLst>
      <p:ext uri="{BB962C8B-B14F-4D97-AF65-F5344CB8AC3E}">
        <p14:creationId xmlns:p14="http://schemas.microsoft.com/office/powerpoint/2010/main" val="415600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2427</TotalTime>
  <Words>2035</Words>
  <Application>Microsoft Office PowerPoint</Application>
  <PresentationFormat>Widescreen</PresentationFormat>
  <Paragraphs>102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Global vs. Local Perspectives on Endangerment</vt:lpstr>
      <vt:lpstr>Excerpt from: Endangered Species, Provincialism and a continental approach to Bird Conservation:</vt:lpstr>
      <vt:lpstr>Objectives</vt:lpstr>
      <vt:lpstr>Endangered Classification at the Local Level</vt:lpstr>
      <vt:lpstr>Case study: the Saltmarsh Sparrow</vt:lpstr>
      <vt:lpstr>Rarity vs. Endangerment</vt:lpstr>
      <vt:lpstr>When Local Populations Matter</vt:lpstr>
      <vt:lpstr>Local Populations- continued</vt:lpstr>
      <vt:lpstr>Barriers to Dispersal</vt:lpstr>
      <vt:lpstr>Barriers- continued</vt:lpstr>
      <vt:lpstr>Range Limit Considerations</vt:lpstr>
      <vt:lpstr>Range limit-continued</vt:lpstr>
      <vt:lpstr>Additional Considerations</vt:lpstr>
      <vt:lpstr>Additional Considerations- continued</vt:lpstr>
      <vt:lpstr>Practical Issues</vt:lpstr>
      <vt:lpstr>Excerpt from: Endangered Species, Provincialism and a continental approach to Bird Conservation: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Scale  and  Endangerment</dc:title>
  <dc:creator>Robert Craig</dc:creator>
  <cp:lastModifiedBy>Robert Craig</cp:lastModifiedBy>
  <cp:revision>115</cp:revision>
  <dcterms:created xsi:type="dcterms:W3CDTF">2019-01-29T22:18:43Z</dcterms:created>
  <dcterms:modified xsi:type="dcterms:W3CDTF">2019-02-13T00:55:02Z</dcterms:modified>
</cp:coreProperties>
</file>